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75" r:id="rId7"/>
    <p:sldId id="259" r:id="rId8"/>
    <p:sldId id="282" r:id="rId9"/>
    <p:sldId id="281" r:id="rId10"/>
    <p:sldId id="283" r:id="rId11"/>
    <p:sldId id="284" r:id="rId12"/>
    <p:sldId id="277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9" autoAdjust="0"/>
    <p:restoredTop sz="94694" autoAdjust="0"/>
  </p:normalViewPr>
  <p:slideViewPr>
    <p:cSldViewPr snapToGrid="0">
      <p:cViewPr varScale="1">
        <p:scale>
          <a:sx n="72" d="100"/>
          <a:sy n="72" d="100"/>
        </p:scale>
        <p:origin x="10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02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9559533-11AE-4DFA-A48D-F03F44B75E8E}" type="datetime1">
              <a:rPr lang="ru-RU" smtClean="0"/>
              <a:t>11.11.2025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5041256F-34B8-42D8-85C9-D078E4463BDE}" type="datetime1">
              <a:rPr lang="ru-RU" smtClean="0"/>
              <a:pPr/>
              <a:t>11.11.2025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37E2AA-278D-0B48-A5DE-00B1FC5BDAF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33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815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8331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45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5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218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53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57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07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4225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5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33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ru-RU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ru-RU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  <a:p>
            <a:pPr rtl="0"/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2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Заголовок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6D8061D-18C3-4F4F-85EF-561633F58754}" type="datetimeFigureOut">
              <a:rPr lang="ru-RU" smtClean="0"/>
              <a:pPr/>
              <a:t>11.11.2025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BD12358-51D2-46B3-9BDE-DF29528B945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009" y="1663148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 smtClean="0"/>
              <a:t>Автоматизация системы аптеки</a:t>
            </a:r>
            <a:endParaRPr lang="ru-RU" dirty="0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 txBox="1">
            <a:spLocks/>
          </p:cNvSpPr>
          <p:nvPr/>
        </p:nvSpPr>
        <p:spPr>
          <a:xfrm>
            <a:off x="7248939" y="4943061"/>
            <a:ext cx="3776869" cy="828262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 smtClean="0"/>
              <a:t>Выполнил</a:t>
            </a:r>
            <a:r>
              <a:rPr lang="en-US" sz="2400" dirty="0" smtClean="0"/>
              <a:t>: </a:t>
            </a:r>
            <a:r>
              <a:rPr lang="ru-RU" sz="2400" dirty="0" smtClean="0"/>
              <a:t>Горовой В.С.</a:t>
            </a:r>
            <a:br>
              <a:rPr lang="ru-RU" sz="2400" dirty="0" smtClean="0"/>
            </a:br>
            <a:r>
              <a:rPr lang="ru-RU" sz="2400" dirty="0" smtClean="0"/>
              <a:t>Группа</a:t>
            </a:r>
            <a:r>
              <a:rPr lang="en-US" sz="2400" dirty="0" smtClean="0"/>
              <a:t>: </a:t>
            </a:r>
            <a:r>
              <a:rPr lang="ru-RU" sz="2400" dirty="0" smtClean="0"/>
              <a:t>ПР-41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489276" y="1456948"/>
            <a:ext cx="4803494" cy="4665556"/>
          </a:xfrm>
        </p:spPr>
        <p:txBody>
          <a:bodyPr/>
          <a:lstStyle/>
          <a:p>
            <a:r>
              <a:rPr lang="ru-RU" sz="2400" i="1" dirty="0"/>
              <a:t>Описывает пошаговые сценарии работы с клиентами. Автоматизирует проверку рецептов и наличие товаров. Управляет процессами продажи, консультации и возврата. Стандартизирует действия персонала для сокращения времени обслуживания.</a:t>
            </a:r>
            <a:endParaRPr lang="ru-RU" sz="2400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52" y="180055"/>
            <a:ext cx="5215860" cy="6439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4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69" y="1099930"/>
            <a:ext cx="10045861" cy="114668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Диаграмма </a:t>
            </a:r>
            <a:r>
              <a:rPr lang="ru-RU" dirty="0" smtClean="0"/>
              <a:t>последовательности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3015" y="2407884"/>
            <a:ext cx="8170427" cy="34755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ru-RU" sz="2400" dirty="0"/>
              <a:t>Детализирует взаимодействие объектов во времени. Показывает порядок сообщений между участниками системы. Особенно важна для сложных процессов. Гарантирует правильную последовательность операций.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7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104963" y="1244913"/>
            <a:ext cx="4803494" cy="4665556"/>
          </a:xfrm>
        </p:spPr>
        <p:txBody>
          <a:bodyPr/>
          <a:lstStyle/>
          <a:p>
            <a:r>
              <a:rPr lang="ru-RU" sz="2400" i="1" dirty="0"/>
              <a:t>Координирует взаимодействие всех участников системы. Показывает пошаговый процесс продажи рецептурных препаратов. Синхронизирует действия фармацевта, базы данных и складского учета. Гарантирует корректное выполнение всех этапов от оформления до выдачи товара.</a:t>
            </a:r>
            <a:endParaRPr lang="ru-RU" sz="24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57" y="583095"/>
            <a:ext cx="6141787" cy="5678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2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16597" y="1220711"/>
            <a:ext cx="8958805" cy="1077230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093842" y="2637183"/>
            <a:ext cx="8004313" cy="1444487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400" i="1" dirty="0"/>
              <a:t>Автоматизация аптеки оптимизирует все бизнес-процессы. Система обеспечивает точный учет товаров, ускоряет обслуживание и снижает количество ошибок. Комплексное решение повышает эффективность управления и качество работы с клиентами.</a:t>
            </a:r>
          </a:p>
        </p:txBody>
      </p:sp>
    </p:spTree>
    <p:extLst>
      <p:ext uri="{BB962C8B-B14F-4D97-AF65-F5344CB8AC3E}">
        <p14:creationId xmlns:p14="http://schemas.microsoft.com/office/powerpoint/2010/main" val="4007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64" y="516960"/>
            <a:ext cx="7784214" cy="702240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 smtClean="0"/>
              <a:t>Описание предметной области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35" y="1775917"/>
            <a:ext cx="10084904" cy="2372013"/>
          </a:xfrm>
          <a:noFill/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r>
              <a:rPr lang="ru-RU" b="1" dirty="0"/>
              <a:t>Современная аптека — это сложный хозяйственный субъект, который сочетает в себе розничную торговлю, складскую логистику и строгое соблюдение законодательных норм (например, отпуск рецептурных препаратов).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10319584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 smtClean="0"/>
              <a:t>Ключевые участники процесса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065" y="1093040"/>
            <a:ext cx="9699239" cy="4592143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b="1" dirty="0"/>
              <a:t>Покупатель:</a:t>
            </a:r>
            <a:r>
              <a:rPr lang="ru-RU" dirty="0"/>
              <a:t> Основной клиент, инициирующий процессы покупки, консультации и возврата.</a:t>
            </a:r>
          </a:p>
          <a:p>
            <a:r>
              <a:rPr lang="ru-RU" b="1" dirty="0" smtClean="0"/>
              <a:t>Фармацевт:</a:t>
            </a:r>
            <a:r>
              <a:rPr lang="ru-RU" dirty="0"/>
              <a:t> Ключевой исполнитель. Консультирует, проверяет рецепты, оформляет продажи и возвраты, осуществляет приемку товара.</a:t>
            </a:r>
          </a:p>
          <a:p>
            <a:r>
              <a:rPr lang="ru-RU" b="1" dirty="0"/>
              <a:t>Система складского учета и контроля (СКУД):</a:t>
            </a:r>
            <a:r>
              <a:rPr lang="ru-RU" dirty="0"/>
              <a:t> Технический участник. Автоматически отслеживает остатки, контролирует сроки годности, управляет бронированием.</a:t>
            </a:r>
          </a:p>
          <a:p>
            <a:r>
              <a:rPr lang="ru-RU" b="1" dirty="0"/>
              <a:t>База данных (БД) аптеки:</a:t>
            </a:r>
            <a:r>
              <a:rPr lang="ru-RU" dirty="0"/>
              <a:t> Центральное хранилище всей информации: о товарах, ценах, поставщиках, продажах, остатках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16597" y="1220711"/>
            <a:ext cx="8958805" cy="1077230"/>
          </a:xfrm>
        </p:spPr>
        <p:txBody>
          <a:bodyPr/>
          <a:lstStyle/>
          <a:p>
            <a:r>
              <a:rPr lang="ru-RU" dirty="0"/>
              <a:t>Диаграмма </a:t>
            </a:r>
            <a:r>
              <a:rPr lang="ru-RU" dirty="0" smtClean="0"/>
              <a:t>прецедентов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093842" y="2610678"/>
            <a:ext cx="8004313" cy="1444487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400" i="1" dirty="0"/>
              <a:t>Показывает основные возможности системы и их связь с пользователями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i="1" dirty="0"/>
              <a:t>Определяет, кто и какие функции будет использовать в автоматизированной системе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55304" y="1299979"/>
            <a:ext cx="4257303" cy="4831506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2400" i="1" dirty="0"/>
              <a:t>Определяет права доступа пользователей и бизнес-функции системы. Разграничивает зоны ответственности между покупателями, фармацевтами и складской системой. Формирует архитектуру взаимодействия всех участников.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546962"/>
            <a:ext cx="4399722" cy="5727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109" y="578458"/>
            <a:ext cx="10007278" cy="1283843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r>
              <a:rPr lang="ru-RU" dirty="0"/>
              <a:t>Диаграмма состояний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95889" y="2220846"/>
            <a:ext cx="8373718" cy="1383746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sz="2400" dirty="0"/>
              <a:t>Отображает жизненный цикл товара от приемки до продажи. Показывает все возможные состояния препарата и переходы между ними. Помогает отслеживать текущий статус товара. Особенно важен для контроля сроков годности.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688058" y="1456948"/>
            <a:ext cx="4803494" cy="4665556"/>
          </a:xfrm>
        </p:spPr>
        <p:txBody>
          <a:bodyPr/>
          <a:lstStyle/>
          <a:p>
            <a:r>
              <a:rPr lang="ru-RU" sz="2400" i="1" dirty="0"/>
              <a:t>Отслеживает весь путь лекарства от приемки до продажи. Показывает все этапы: проверка, бронь, продажа, списание. Контролирует переходы между статусами и блокирует ошибочные операции. Обеспечивает учет рецептурных средств и сроков годности.</a:t>
            </a:r>
            <a:endParaRPr lang="ru-RU" sz="24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54" y="130035"/>
            <a:ext cx="4524155" cy="6489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69" y="1099930"/>
            <a:ext cx="10045861" cy="114668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Диаграмма деятельности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3015" y="2407884"/>
            <a:ext cx="8170427" cy="34755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ru-RU" sz="2400" dirty="0"/>
              <a:t>Демонстрирует алгоритмы ключевых бизнес-процессов. Показывает последовательность действий при обслуживании клиентов. Включает ветвления для разных сценариев. Стандартизирует работу персонала</a:t>
            </a:r>
            <a:r>
              <a:rPr lang="ru-RU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льзовательская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33540E-348B-4A0C-8D42-DF419EB4A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039DB3-8B03-42C7-A6D5-D581E57F1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A5813F-A12D-4A3C-B9FF-2C89106185D6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infopath/2007/PartnerControls"/>
    <ds:schemaRef ds:uri="http://purl.org/dc/dcmitype/"/>
    <ds:schemaRef ds:uri="http://purl.org/dc/terms/"/>
    <ds:schemaRef ds:uri="71af3243-3dd4-4a8d-8c0d-dd76da1f02a5"/>
    <ds:schemaRef ds:uri="16c05727-aa75-4e4a-9b5f-8a80a1165891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</Words>
  <Application>Microsoft Office PowerPoint</Application>
  <PresentationFormat>Широкоэкранный</PresentationFormat>
  <Paragraphs>36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Tisa Offc Serif Pro</vt:lpstr>
      <vt:lpstr>Пользовательская</vt:lpstr>
      <vt:lpstr>Автоматизация системы аптеки</vt:lpstr>
      <vt:lpstr>Описание предметной области</vt:lpstr>
      <vt:lpstr>Ключевые участники процесса</vt:lpstr>
      <vt:lpstr>Презентация PowerPoint</vt:lpstr>
      <vt:lpstr>Диаграмма прецедентов</vt:lpstr>
      <vt:lpstr>Презентация PowerPoint</vt:lpstr>
      <vt:lpstr>Диаграмма состояний</vt:lpstr>
      <vt:lpstr>Презентация PowerPoint</vt:lpstr>
      <vt:lpstr>Диаграмма деятельности</vt:lpstr>
      <vt:lpstr>Презентация PowerPoint</vt:lpstr>
      <vt:lpstr>Диаграмма последовательности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2023-12-19T18:41:18Z</dcterms:created>
  <dcterms:modified xsi:type="dcterms:W3CDTF">2025-11-11T16:48:41Z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